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77" d="100"/>
          <a:sy n="77" d="100"/>
        </p:scale>
        <p:origin x="-104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2CC56-3A39-443D-9E05-E45DBA109D7F}" type="datetimeFigureOut">
              <a:rPr lang="it-IT" smtClean="0"/>
              <a:pPr/>
              <a:t>02/07/2013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0D25-4D05-4DFD-9385-B6EFB97F2964}" type="slidenum">
              <a:rPr lang="it-IT" smtClean="0"/>
              <a:pPr/>
              <a:t>‹N›</a:t>
            </a:fld>
            <a:endParaRPr lang="it-IT"/>
          </a:p>
        </p:txBody>
      </p:sp>
    </p:spTree>
    <p:extLst>
      <p:ext uri="{BB962C8B-B14F-4D97-AF65-F5344CB8AC3E}">
        <p14:creationId xmlns:p14="http://schemas.microsoft.com/office/powerpoint/2010/main" val="397941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90A0D25-4D05-4DFD-9385-B6EFB97F2964}" type="slidenum">
              <a:rPr lang="it-IT" smtClean="0"/>
              <a:pPr/>
              <a:t>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7209B8-91C4-42DA-A596-BCBEFE631519}" type="datetimeFigureOut">
              <a:rPr lang="it-IT" smtClean="0"/>
              <a:pPr/>
              <a:t>02/07/2013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09E40-27B9-4776-B6A4-37662840A0C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209B8-91C4-42DA-A596-BCBEFE631519}" type="datetimeFigureOut">
              <a:rPr lang="it-IT" smtClean="0"/>
              <a:pPr/>
              <a:t>02/07/2013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09E40-27B9-4776-B6A4-37662840A0C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ldsim.com/Hom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goldsim.com/Wiki/Model%20Library.Pollution-Caused-by-Leachate-from-Spoil-Heap.ashx" TargetMode="External"/><Relationship Id="rId5" Type="http://schemas.openxmlformats.org/officeDocument/2006/relationships/hyperlink" Target="http://www.goldsim.com/Wiki/GetFile.aspx?Page=Model%20Library.Pollution-Caused-by-Leachate-from-Spoil-Heap&amp;File=Spoil%20Heap%20Runoff.gsp" TargetMode="External"/><Relationship Id="rId4" Type="http://schemas.openxmlformats.org/officeDocument/2006/relationships/hyperlink" Target="http://www.goldsim.com/Web/Downloads/PlayerForm/PreviousPlaye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14290"/>
            <a:ext cx="7772400" cy="1470025"/>
          </a:xfrm>
        </p:spPr>
        <p:txBody>
          <a:bodyPr>
            <a:normAutofit/>
          </a:bodyPr>
          <a:lstStyle/>
          <a:p>
            <a:r>
              <a:rPr lang="it-IT" sz="3200" dirty="0" smtClean="0"/>
              <a:t>CORSO </a:t>
            </a:r>
            <a:r>
              <a:rPr lang="it-IT" sz="3200" dirty="0" err="1" smtClean="0"/>
              <a:t>DI</a:t>
            </a:r>
            <a:r>
              <a:rPr lang="it-IT" sz="3200" dirty="0" smtClean="0"/>
              <a:t> MODELLISTICA E SIMULAZIONE</a:t>
            </a:r>
            <a:br>
              <a:rPr lang="it-IT" sz="3200" dirty="0" smtClean="0"/>
            </a:br>
            <a:endParaRPr lang="it-IT" sz="3200" dirty="0"/>
          </a:p>
        </p:txBody>
      </p:sp>
      <p:sp>
        <p:nvSpPr>
          <p:cNvPr id="3" name="Sottotitolo 2"/>
          <p:cNvSpPr>
            <a:spLocks noGrp="1"/>
          </p:cNvSpPr>
          <p:nvPr>
            <p:ph type="subTitle" idx="1"/>
          </p:nvPr>
        </p:nvSpPr>
        <p:spPr>
          <a:xfrm>
            <a:off x="1357290" y="2500306"/>
            <a:ext cx="6400800" cy="1752600"/>
          </a:xfrm>
        </p:spPr>
        <p:txBody>
          <a:bodyPr/>
          <a:lstStyle/>
          <a:p>
            <a:r>
              <a:rPr lang="it-IT" dirty="0" smtClean="0">
                <a:solidFill>
                  <a:srgbClr val="FF0000"/>
                </a:solidFill>
              </a:rPr>
              <a:t>PRESENTAZIONE </a:t>
            </a:r>
          </a:p>
          <a:p>
            <a:r>
              <a:rPr lang="it-IT" dirty="0" err="1" smtClean="0">
                <a:solidFill>
                  <a:srgbClr val="FF0000"/>
                </a:solidFill>
              </a:rPr>
              <a:t>DI</a:t>
            </a:r>
            <a:r>
              <a:rPr lang="it-IT" dirty="0" smtClean="0">
                <a:solidFill>
                  <a:srgbClr val="FF0000"/>
                </a:solidFill>
              </a:rPr>
              <a:t> UN MODELLO AMBIENTALE</a:t>
            </a:r>
            <a:endParaRPr lang="it-IT" dirty="0">
              <a:solidFill>
                <a:srgbClr val="FF0000"/>
              </a:solidFill>
            </a:endParaRPr>
          </a:p>
        </p:txBody>
      </p:sp>
      <p:sp>
        <p:nvSpPr>
          <p:cNvPr id="4" name="Rettangolo 3"/>
          <p:cNvSpPr/>
          <p:nvPr/>
        </p:nvSpPr>
        <p:spPr>
          <a:xfrm>
            <a:off x="6500826" y="6215082"/>
            <a:ext cx="242889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smtClean="0"/>
              <a:t>Baschirotto</a:t>
            </a:r>
            <a:r>
              <a:rPr lang="it-IT" sz="2000" dirty="0" smtClean="0"/>
              <a:t> Lorenzo</a:t>
            </a:r>
            <a:endParaRPr lang="it-IT"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439718"/>
          </a:xfrm>
        </p:spPr>
        <p:txBody>
          <a:bodyPr>
            <a:normAutofit/>
          </a:bodyPr>
          <a:lstStyle/>
          <a:p>
            <a:r>
              <a:rPr lang="it-IT" sz="2000" dirty="0" smtClean="0"/>
              <a:t>Finestra per gestire l’avanzamento del tempo</a:t>
            </a:r>
            <a:endParaRPr lang="it-IT" sz="2000" dirty="0"/>
          </a:p>
        </p:txBody>
      </p:sp>
      <p:sp>
        <p:nvSpPr>
          <p:cNvPr id="3" name="Segnaposto contenuto 2"/>
          <p:cNvSpPr>
            <a:spLocks noGrp="1"/>
          </p:cNvSpPr>
          <p:nvPr>
            <p:ph idx="1"/>
          </p:nvPr>
        </p:nvSpPr>
        <p:spPr>
          <a:xfrm>
            <a:off x="428596" y="1857364"/>
            <a:ext cx="8229600" cy="2043114"/>
          </a:xfrm>
        </p:spPr>
        <p:txBody>
          <a:bodyPr>
            <a:normAutofit/>
          </a:bodyPr>
          <a:lstStyle/>
          <a:p>
            <a:pPr>
              <a:buNone/>
            </a:pPr>
            <a:r>
              <a:rPr lang="it-IT" sz="2000" dirty="0" smtClean="0"/>
              <a:t>Il software presenta inoltre la caratteristica di , se lasciato in esecuzione, arrivare a calcolare lo stato del sistema fino al giorno 1000 per poi ricominciare dal giorno 1, ed eseguire l'operazione per 100 volte restituendo poi risultati che tengono in considerazione le probabilità con cui si ricade in certi intervalli di valore ad esempio dei sedimenti</a:t>
            </a:r>
            <a:endParaRPr lang="it-IT" sz="2000" dirty="0"/>
          </a:p>
        </p:txBody>
      </p:sp>
      <p:pic>
        <p:nvPicPr>
          <p:cNvPr id="4" name="Immagine 3" descr="sed.PNG"/>
          <p:cNvPicPr>
            <a:picLocks noChangeAspect="1"/>
          </p:cNvPicPr>
          <p:nvPr/>
        </p:nvPicPr>
        <p:blipFill>
          <a:blip r:embed="rId2" cstate="print"/>
          <a:stretch>
            <a:fillRect/>
          </a:stretch>
        </p:blipFill>
        <p:spPr>
          <a:xfrm>
            <a:off x="1643042" y="3429000"/>
            <a:ext cx="5549077" cy="3143248"/>
          </a:xfrm>
          <a:prstGeom prst="rect">
            <a:avLst/>
          </a:prstGeom>
        </p:spPr>
      </p:pic>
      <p:pic>
        <p:nvPicPr>
          <p:cNvPr id="5" name="Immagine 4" descr="interfaccia tempo.PNG"/>
          <p:cNvPicPr>
            <a:picLocks noChangeAspect="1"/>
          </p:cNvPicPr>
          <p:nvPr/>
        </p:nvPicPr>
        <p:blipFill>
          <a:blip r:embed="rId3" cstate="print"/>
          <a:stretch>
            <a:fillRect/>
          </a:stretch>
        </p:blipFill>
        <p:spPr>
          <a:xfrm>
            <a:off x="2143108" y="714356"/>
            <a:ext cx="4591691" cy="9526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lumMod val="60000"/>
                    <a:lumOff val="40000"/>
                  </a:schemeClr>
                </a:solidFill>
              </a:rPr>
              <a:t>Modello preso in esame</a:t>
            </a:r>
            <a:endParaRPr lang="it-IT" dirty="0">
              <a:solidFill>
                <a:schemeClr val="tx2">
                  <a:lumMod val="60000"/>
                  <a:lumOff val="40000"/>
                </a:schemeClr>
              </a:solidFill>
            </a:endParaRPr>
          </a:p>
        </p:txBody>
      </p:sp>
      <p:sp>
        <p:nvSpPr>
          <p:cNvPr id="3" name="Segnaposto contenuto 2"/>
          <p:cNvSpPr>
            <a:spLocks noGrp="1"/>
          </p:cNvSpPr>
          <p:nvPr>
            <p:ph idx="1"/>
          </p:nvPr>
        </p:nvSpPr>
        <p:spPr/>
        <p:txBody>
          <a:bodyPr/>
          <a:lstStyle/>
          <a:p>
            <a:pPr>
              <a:buNone/>
            </a:pPr>
            <a:r>
              <a:rPr lang="it-IT" dirty="0" smtClean="0"/>
              <a:t>Il modello considerato è chiamato </a:t>
            </a:r>
          </a:p>
          <a:p>
            <a:pPr>
              <a:buNone/>
            </a:pPr>
            <a:r>
              <a:rPr lang="it-IT" dirty="0" smtClean="0"/>
              <a:t>“</a:t>
            </a:r>
            <a:r>
              <a:rPr lang="en-US" dirty="0" smtClean="0"/>
              <a:t>Pollution </a:t>
            </a:r>
            <a:r>
              <a:rPr lang="en-US" dirty="0"/>
              <a:t>Caused by Leachate from Spoil </a:t>
            </a:r>
            <a:r>
              <a:rPr lang="en-US" dirty="0" smtClean="0"/>
              <a:t>Heap”.</a:t>
            </a:r>
            <a:endParaRPr lang="en-US" dirty="0"/>
          </a:p>
          <a:p>
            <a:pPr>
              <a:buNone/>
            </a:pPr>
            <a:endParaRPr lang="it-IT" dirty="0"/>
          </a:p>
        </p:txBody>
      </p:sp>
      <p:pic>
        <p:nvPicPr>
          <p:cNvPr id="6" name="Immagine 5" descr="main.PNG"/>
          <p:cNvPicPr>
            <a:picLocks noChangeAspect="1"/>
          </p:cNvPicPr>
          <p:nvPr/>
        </p:nvPicPr>
        <p:blipFill>
          <a:blip r:embed="rId2" cstate="print"/>
          <a:stretch>
            <a:fillRect/>
          </a:stretch>
        </p:blipFill>
        <p:spPr>
          <a:xfrm>
            <a:off x="1000100" y="3071810"/>
            <a:ext cx="6643702" cy="35481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1143000"/>
          </a:xfrm>
        </p:spPr>
        <p:txBody>
          <a:bodyPr/>
          <a:lstStyle/>
          <a:p>
            <a:r>
              <a:rPr lang="it-IT" dirty="0" smtClean="0">
                <a:solidFill>
                  <a:schemeClr val="tx2">
                    <a:lumMod val="60000"/>
                    <a:lumOff val="40000"/>
                  </a:schemeClr>
                </a:solidFill>
              </a:rPr>
              <a:t>Scopo e finalità del programma</a:t>
            </a:r>
            <a:endParaRPr lang="it-IT" dirty="0">
              <a:solidFill>
                <a:schemeClr val="tx2">
                  <a:lumMod val="60000"/>
                  <a:lumOff val="40000"/>
                </a:schemeClr>
              </a:solidFill>
            </a:endParaRPr>
          </a:p>
        </p:txBody>
      </p:sp>
      <p:sp>
        <p:nvSpPr>
          <p:cNvPr id="3" name="Segnaposto contenuto 2"/>
          <p:cNvSpPr>
            <a:spLocks noGrp="1"/>
          </p:cNvSpPr>
          <p:nvPr>
            <p:ph idx="1"/>
          </p:nvPr>
        </p:nvSpPr>
        <p:spPr>
          <a:xfrm>
            <a:off x="428596" y="1142984"/>
            <a:ext cx="8229600" cy="5715016"/>
          </a:xfrm>
        </p:spPr>
        <p:txBody>
          <a:bodyPr>
            <a:noAutofit/>
          </a:bodyPr>
          <a:lstStyle/>
          <a:p>
            <a:pPr>
              <a:buNone/>
            </a:pPr>
            <a:r>
              <a:rPr lang="it-IT" sz="2200" dirty="0" smtClean="0"/>
              <a:t>Il programma è basato su un modello che simula il passaggio </a:t>
            </a:r>
          </a:p>
          <a:p>
            <a:pPr>
              <a:buNone/>
            </a:pPr>
            <a:r>
              <a:rPr lang="it-IT" sz="2200" dirty="0" smtClean="0"/>
              <a:t>di acqua piovana attraverso un cumulo di materiale di scarto </a:t>
            </a:r>
          </a:p>
          <a:p>
            <a:pPr>
              <a:buNone/>
            </a:pPr>
            <a:r>
              <a:rPr lang="it-IT" sz="2200" dirty="0" smtClean="0"/>
              <a:t>(ad esempio residui di uno scavo minerario) e il conseguente </a:t>
            </a:r>
          </a:p>
          <a:p>
            <a:pPr>
              <a:buNone/>
            </a:pPr>
            <a:r>
              <a:rPr lang="it-IT" sz="2200" dirty="0" smtClean="0"/>
              <a:t>trasporto di materiale inquinante ad un fiume.</a:t>
            </a:r>
          </a:p>
          <a:p>
            <a:pPr>
              <a:buNone/>
            </a:pPr>
            <a:r>
              <a:rPr lang="it-IT" sz="2200" dirty="0" smtClean="0"/>
              <a:t>Dati gli ingressi e le variabili di stato, il programma </a:t>
            </a:r>
          </a:p>
          <a:p>
            <a:pPr>
              <a:buNone/>
            </a:pPr>
            <a:r>
              <a:rPr lang="it-IT" sz="2200" dirty="0" smtClean="0"/>
              <a:t>restituisce sei grafici, riguardo a: precipitazioni (mm/giorno), </a:t>
            </a:r>
          </a:p>
          <a:p>
            <a:pPr>
              <a:buNone/>
            </a:pPr>
            <a:r>
              <a:rPr lang="it-IT" sz="2200" dirty="0" smtClean="0"/>
              <a:t>concentrazioni dell'inquinante nel fiume e nel punto di </a:t>
            </a:r>
          </a:p>
          <a:p>
            <a:pPr>
              <a:buNone/>
            </a:pPr>
            <a:r>
              <a:rPr lang="it-IT" sz="2200" dirty="0" smtClean="0"/>
              <a:t>affluenza (in mg/l), accumulo dell'inquinante nel fiume (in kg), </a:t>
            </a:r>
          </a:p>
          <a:p>
            <a:pPr>
              <a:buNone/>
            </a:pPr>
            <a:r>
              <a:rPr lang="it-IT" sz="2200" dirty="0" smtClean="0"/>
              <a:t>accumulo di sedimento nel fiume (in kg), </a:t>
            </a:r>
          </a:p>
          <a:p>
            <a:pPr>
              <a:buNone/>
            </a:pPr>
            <a:r>
              <a:rPr lang="it-IT" sz="2200" dirty="0" smtClean="0"/>
              <a:t>probabilità di raggiungere un picco di inquinante e probabilità </a:t>
            </a:r>
          </a:p>
          <a:p>
            <a:pPr>
              <a:buNone/>
            </a:pPr>
            <a:r>
              <a:rPr lang="it-IT" sz="2200" dirty="0" smtClean="0"/>
              <a:t>di raggiungere quantitativi di inquinante nel fiume.</a:t>
            </a:r>
          </a:p>
          <a:p>
            <a:pPr>
              <a:buNone/>
            </a:pPr>
            <a:r>
              <a:rPr lang="it-IT" sz="2200" dirty="0" smtClean="0"/>
              <a:t>Vengono inoltre calcolati e visualizzati a schermo le variabili di stato al </a:t>
            </a:r>
          </a:p>
          <a:p>
            <a:pPr>
              <a:buNone/>
            </a:pPr>
            <a:r>
              <a:rPr lang="it-IT" sz="2200" dirty="0" smtClean="0"/>
              <a:t>tempo in cui ci si arresta, con in evidenza la potata del fiume </a:t>
            </a:r>
          </a:p>
          <a:p>
            <a:pPr>
              <a:buNone/>
            </a:pPr>
            <a:r>
              <a:rPr lang="it-IT" sz="2200" dirty="0" smtClean="0"/>
              <a:t>(m^3/giorno) e il peso dei sedimenti accumulati (kg)</a:t>
            </a:r>
            <a:endParaRPr lang="it-IT"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lumMod val="60000"/>
                    <a:lumOff val="40000"/>
                  </a:schemeClr>
                </a:solidFill>
              </a:rPr>
              <a:t>Sito di provenienza del modello</a:t>
            </a:r>
            <a:endParaRPr lang="it-IT" dirty="0">
              <a:solidFill>
                <a:schemeClr val="tx2">
                  <a:lumMod val="60000"/>
                  <a:lumOff val="40000"/>
                </a:schemeClr>
              </a:solidFill>
            </a:endParaRPr>
          </a:p>
        </p:txBody>
      </p:sp>
      <p:sp>
        <p:nvSpPr>
          <p:cNvPr id="3" name="Segnaposto contenuto 2"/>
          <p:cNvSpPr>
            <a:spLocks noGrp="1"/>
          </p:cNvSpPr>
          <p:nvPr>
            <p:ph idx="1"/>
          </p:nvPr>
        </p:nvSpPr>
        <p:spPr/>
        <p:txBody>
          <a:bodyPr>
            <a:normAutofit fontScale="85000" lnSpcReduction="10000"/>
          </a:bodyPr>
          <a:lstStyle/>
          <a:p>
            <a:r>
              <a:rPr lang="it-IT" dirty="0"/>
              <a:t>P</a:t>
            </a:r>
            <a:r>
              <a:rPr lang="it-IT" dirty="0" smtClean="0"/>
              <a:t>roviene dal sito </a:t>
            </a:r>
            <a:r>
              <a:rPr lang="it-IT" u="sng" dirty="0" smtClean="0">
                <a:hlinkClick r:id="rId3"/>
              </a:rPr>
              <a:t>http://www.goldsim.com/Home/</a:t>
            </a:r>
            <a:r>
              <a:rPr lang="it-IT" dirty="0" smtClean="0">
                <a:hlinkClick r:id="rId3"/>
              </a:rPr>
              <a:t> </a:t>
            </a:r>
            <a:r>
              <a:rPr lang="it-IT" dirty="0" smtClean="0"/>
              <a:t>.</a:t>
            </a:r>
          </a:p>
          <a:p>
            <a:r>
              <a:rPr lang="it-IT" dirty="0" smtClean="0"/>
              <a:t>Il software si divide in due parti: un </a:t>
            </a:r>
            <a:r>
              <a:rPr lang="it-IT" dirty="0" smtClean="0">
                <a:hlinkClick r:id="rId4"/>
              </a:rPr>
              <a:t>player</a:t>
            </a:r>
            <a:r>
              <a:rPr lang="it-IT" dirty="0" smtClean="0"/>
              <a:t> (in grado di fornire supporto grafico e il </a:t>
            </a:r>
            <a:r>
              <a:rPr lang="it-IT" dirty="0" smtClean="0">
                <a:hlinkClick r:id="rId5"/>
              </a:rPr>
              <a:t>modello</a:t>
            </a:r>
            <a:r>
              <a:rPr lang="it-IT" dirty="0" smtClean="0"/>
              <a:t> vero e proprio   (link appartenete a questa pagina </a:t>
            </a:r>
            <a:r>
              <a:rPr lang="it-IT" u="sng" dirty="0" smtClean="0">
                <a:hlinkClick r:id="rId6"/>
              </a:rPr>
              <a:t>http://www.goldsim.com/</a:t>
            </a:r>
            <a:r>
              <a:rPr lang="it-IT" u="sng" dirty="0" err="1" smtClean="0">
                <a:hlinkClick r:id="rId6"/>
              </a:rPr>
              <a:t>Wiki</a:t>
            </a:r>
            <a:r>
              <a:rPr lang="it-IT" u="sng" dirty="0" smtClean="0">
                <a:hlinkClick r:id="rId6"/>
              </a:rPr>
              <a:t>/Model%20Library.Pollution-Caused-by-Leachate-from-Spoil-Heap.ashx</a:t>
            </a:r>
            <a:r>
              <a:rPr lang="it-IT" dirty="0" smtClean="0"/>
              <a:t>).</a:t>
            </a:r>
          </a:p>
          <a:p>
            <a:r>
              <a:rPr lang="it-IT" dirty="0" smtClean="0"/>
              <a:t>Il modello contiene dei dati già impostati e che non possono essere modificati dal player, per farlo è necessario scaricare il programma completo, </a:t>
            </a:r>
            <a:r>
              <a:rPr lang="it-IT" dirty="0" err="1" smtClean="0"/>
              <a:t>GoldSim</a:t>
            </a:r>
            <a:r>
              <a:rPr lang="it-IT" dirty="0" smtClean="0"/>
              <a:t>, che consente anche di modificare i modelli scaricati.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tx2">
                    <a:lumMod val="60000"/>
                    <a:lumOff val="40000"/>
                  </a:schemeClr>
                </a:solidFill>
              </a:rPr>
              <a:t>Dati necessari al funzionamento del programma</a:t>
            </a:r>
            <a:endParaRPr lang="it-IT" dirty="0">
              <a:solidFill>
                <a:schemeClr val="tx2">
                  <a:lumMod val="60000"/>
                  <a:lumOff val="40000"/>
                </a:schemeClr>
              </a:solidFill>
            </a:endParaRPr>
          </a:p>
        </p:txBody>
      </p:sp>
      <p:sp>
        <p:nvSpPr>
          <p:cNvPr id="3" name="Segnaposto contenuto 2"/>
          <p:cNvSpPr>
            <a:spLocks noGrp="1"/>
          </p:cNvSpPr>
          <p:nvPr>
            <p:ph idx="1"/>
          </p:nvPr>
        </p:nvSpPr>
        <p:spPr/>
        <p:txBody>
          <a:bodyPr>
            <a:normAutofit/>
          </a:bodyPr>
          <a:lstStyle/>
          <a:p>
            <a:pPr>
              <a:buNone/>
            </a:pPr>
            <a:r>
              <a:rPr lang="it-IT" dirty="0" smtClean="0"/>
              <a:t>I dati necessari sono i dati riguardo al </a:t>
            </a:r>
          </a:p>
          <a:p>
            <a:pPr>
              <a:buNone/>
            </a:pPr>
            <a:r>
              <a:rPr lang="it-IT" dirty="0" smtClean="0"/>
              <a:t>comportamento delle precipitazioni in luogo, i </a:t>
            </a:r>
          </a:p>
          <a:p>
            <a:pPr>
              <a:buNone/>
            </a:pPr>
            <a:r>
              <a:rPr lang="it-IT" dirty="0" smtClean="0"/>
              <a:t>tipi di inquinanti presenti (quantità e masse </a:t>
            </a:r>
          </a:p>
          <a:p>
            <a:pPr>
              <a:buNone/>
            </a:pPr>
            <a:r>
              <a:rPr lang="it-IT" dirty="0" smtClean="0"/>
              <a:t>molari), le caratteristiche del cumulo (densità, </a:t>
            </a:r>
          </a:p>
          <a:p>
            <a:pPr>
              <a:buNone/>
            </a:pPr>
            <a:r>
              <a:rPr lang="it-IT" dirty="0" smtClean="0"/>
              <a:t>porosità, tortuosità, velocità di diffusione </a:t>
            </a:r>
          </a:p>
          <a:p>
            <a:pPr>
              <a:buNone/>
            </a:pPr>
            <a:r>
              <a:rPr lang="it-IT" dirty="0" smtClean="0"/>
              <a:t>dell'acqua al suo interno, contenuto d'acqua, </a:t>
            </a:r>
          </a:p>
          <a:p>
            <a:pPr>
              <a:buNone/>
            </a:pPr>
            <a:r>
              <a:rPr lang="it-IT" dirty="0" smtClean="0"/>
              <a:t>e dimensioni – superficie e profondità)</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lumMod val="60000"/>
                    <a:lumOff val="40000"/>
                  </a:schemeClr>
                </a:solidFill>
              </a:rPr>
              <a:t>Specifiche hardware e software</a:t>
            </a:r>
            <a:endParaRPr lang="it-IT" dirty="0">
              <a:solidFill>
                <a:schemeClr val="tx2">
                  <a:lumMod val="60000"/>
                  <a:lumOff val="40000"/>
                </a:schemeClr>
              </a:solidFill>
            </a:endParaRPr>
          </a:p>
        </p:txBody>
      </p:sp>
      <p:sp>
        <p:nvSpPr>
          <p:cNvPr id="3" name="Segnaposto contenuto 2"/>
          <p:cNvSpPr>
            <a:spLocks noGrp="1"/>
          </p:cNvSpPr>
          <p:nvPr>
            <p:ph idx="1"/>
          </p:nvPr>
        </p:nvSpPr>
        <p:spPr/>
        <p:txBody>
          <a:bodyPr/>
          <a:lstStyle/>
          <a:p>
            <a:pPr>
              <a:buNone/>
            </a:pPr>
            <a:r>
              <a:rPr lang="it-IT" dirty="0" smtClean="0"/>
              <a:t>Il sito non indica le caratteristiche hardware del </a:t>
            </a:r>
          </a:p>
          <a:p>
            <a:pPr>
              <a:buNone/>
            </a:pPr>
            <a:r>
              <a:rPr lang="it-IT" dirty="0" smtClean="0"/>
              <a:t>calcolatore su cui eseguire i programmi </a:t>
            </a:r>
          </a:p>
          <a:p>
            <a:pPr>
              <a:buNone/>
            </a:pPr>
            <a:r>
              <a:rPr lang="it-IT" dirty="0" smtClean="0"/>
              <a:t>distribuiti, ne' quelle software, eccezion fatta </a:t>
            </a:r>
          </a:p>
          <a:p>
            <a:pPr>
              <a:buNone/>
            </a:pPr>
            <a:r>
              <a:rPr lang="it-IT" dirty="0" smtClean="0"/>
              <a:t>per il formato del programma stesso, un </a:t>
            </a:r>
          </a:p>
          <a:p>
            <a:pPr>
              <a:buNone/>
            </a:pPr>
            <a:r>
              <a:rPr lang="it-IT" dirty="0" smtClean="0"/>
              <a:t>eseguibile, che richiede quindi un sistema </a:t>
            </a:r>
          </a:p>
          <a:p>
            <a:pPr>
              <a:buNone/>
            </a:pPr>
            <a:r>
              <a:rPr lang="it-IT" dirty="0" smtClean="0"/>
              <a:t>operativo Microsoft Windows.</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tx2">
                    <a:lumMod val="60000"/>
                    <a:lumOff val="40000"/>
                  </a:schemeClr>
                </a:solidFill>
              </a:rPr>
              <a:t>Giudizio sulla facilità di utilizzo del programma</a:t>
            </a:r>
            <a:endParaRPr lang="it-IT" dirty="0">
              <a:solidFill>
                <a:schemeClr val="tx2">
                  <a:lumMod val="60000"/>
                  <a:lumOff val="40000"/>
                </a:schemeClr>
              </a:solidFill>
            </a:endParaRPr>
          </a:p>
        </p:txBody>
      </p:sp>
      <p:sp>
        <p:nvSpPr>
          <p:cNvPr id="3" name="Segnaposto contenuto 2"/>
          <p:cNvSpPr>
            <a:spLocks noGrp="1"/>
          </p:cNvSpPr>
          <p:nvPr>
            <p:ph idx="1"/>
          </p:nvPr>
        </p:nvSpPr>
        <p:spPr>
          <a:xfrm>
            <a:off x="428596" y="1857364"/>
            <a:ext cx="8229600" cy="4525963"/>
          </a:xfrm>
        </p:spPr>
        <p:txBody>
          <a:bodyPr>
            <a:normAutofit fontScale="85000" lnSpcReduction="20000"/>
          </a:bodyPr>
          <a:lstStyle/>
          <a:p>
            <a:pPr>
              <a:buNone/>
            </a:pPr>
            <a:r>
              <a:rPr lang="it-IT" dirty="0" smtClean="0"/>
              <a:t>Il software presenta un'interfaccia piuttosto </a:t>
            </a:r>
          </a:p>
          <a:p>
            <a:pPr>
              <a:buNone/>
            </a:pPr>
            <a:r>
              <a:rPr lang="it-IT" dirty="0" smtClean="0"/>
              <a:t>intuitiva, in quanto integra una finestra grafica in cui </a:t>
            </a:r>
          </a:p>
          <a:p>
            <a:pPr>
              <a:buNone/>
            </a:pPr>
            <a:r>
              <a:rPr lang="it-IT" dirty="0" smtClean="0"/>
              <a:t>il modello e le sue parti vengono schematizzati con </a:t>
            </a:r>
          </a:p>
          <a:p>
            <a:pPr>
              <a:buNone/>
            </a:pPr>
            <a:r>
              <a:rPr lang="it-IT" dirty="0" smtClean="0"/>
              <a:t>dei disegni che evidenziano entrate e uscite, con </a:t>
            </a:r>
          </a:p>
          <a:p>
            <a:pPr>
              <a:buNone/>
            </a:pPr>
            <a:r>
              <a:rPr lang="it-IT" dirty="0" smtClean="0"/>
              <a:t>una finestra a parte per gestire la simulazione dalla </a:t>
            </a:r>
          </a:p>
          <a:p>
            <a:pPr>
              <a:buNone/>
            </a:pPr>
            <a:r>
              <a:rPr lang="it-IT" dirty="0" smtClean="0"/>
              <a:t>quale è possibile far eseguire al sistema </a:t>
            </a:r>
          </a:p>
          <a:p>
            <a:pPr>
              <a:buNone/>
            </a:pPr>
            <a:r>
              <a:rPr lang="it-IT" dirty="0" smtClean="0"/>
              <a:t>avanzamenti di tempo ad un passo (1 giorno) </a:t>
            </a:r>
          </a:p>
          <a:p>
            <a:pPr>
              <a:buNone/>
            </a:pPr>
            <a:r>
              <a:rPr lang="it-IT" dirty="0" smtClean="0"/>
              <a:t>oppure avanzamenti automatici, dei quali è </a:t>
            </a:r>
          </a:p>
          <a:p>
            <a:pPr>
              <a:buNone/>
            </a:pPr>
            <a:r>
              <a:rPr lang="it-IT" dirty="0" smtClean="0"/>
              <a:t>possibile regolare la velocità di simulazione tramite </a:t>
            </a:r>
          </a:p>
          <a:p>
            <a:pPr>
              <a:buNone/>
            </a:pPr>
            <a:r>
              <a:rPr lang="it-IT" dirty="0" smtClean="0"/>
              <a:t>un'apposita funzione (</a:t>
            </a:r>
            <a:r>
              <a:rPr lang="it-IT" dirty="0" err="1" smtClean="0"/>
              <a:t>speed</a:t>
            </a:r>
            <a:r>
              <a:rPr lang="it-IT" dirty="0" smtClean="0"/>
              <a:t> </a:t>
            </a:r>
            <a:r>
              <a:rPr lang="it-IT" dirty="0" err="1" smtClean="0"/>
              <a:t>control</a:t>
            </a:r>
            <a:r>
              <a:rPr lang="it-IT" dirty="0" smtClean="0"/>
              <a:t>)</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1143000"/>
          </a:xfrm>
        </p:spPr>
        <p:txBody>
          <a:bodyPr/>
          <a:lstStyle/>
          <a:p>
            <a:r>
              <a:rPr lang="it-IT" dirty="0" smtClean="0">
                <a:solidFill>
                  <a:schemeClr val="tx2">
                    <a:lumMod val="60000"/>
                    <a:lumOff val="40000"/>
                  </a:schemeClr>
                </a:solidFill>
              </a:rPr>
              <a:t>Schermate esemplificative</a:t>
            </a:r>
            <a:endParaRPr lang="it-IT" dirty="0">
              <a:solidFill>
                <a:schemeClr val="tx2">
                  <a:lumMod val="60000"/>
                  <a:lumOff val="40000"/>
                </a:schemeClr>
              </a:solidFill>
            </a:endParaRPr>
          </a:p>
        </p:txBody>
      </p:sp>
      <p:sp>
        <p:nvSpPr>
          <p:cNvPr id="3" name="Segnaposto contenuto 2"/>
          <p:cNvSpPr>
            <a:spLocks noGrp="1"/>
          </p:cNvSpPr>
          <p:nvPr>
            <p:ph idx="1"/>
          </p:nvPr>
        </p:nvSpPr>
        <p:spPr>
          <a:xfrm>
            <a:off x="500034" y="6286520"/>
            <a:ext cx="8229600" cy="357190"/>
          </a:xfrm>
        </p:spPr>
        <p:txBody>
          <a:bodyPr>
            <a:normAutofit fontScale="62500" lnSpcReduction="20000"/>
          </a:bodyPr>
          <a:lstStyle/>
          <a:p>
            <a:pPr algn="ctr">
              <a:buNone/>
            </a:pPr>
            <a:r>
              <a:rPr lang="it-IT" dirty="0" smtClean="0"/>
              <a:t>Grafici che schematizzano il funzionamento del modello</a:t>
            </a:r>
          </a:p>
          <a:p>
            <a:pPr algn="ctr">
              <a:buNone/>
            </a:pPr>
            <a:endParaRPr lang="it-IT" dirty="0"/>
          </a:p>
        </p:txBody>
      </p:sp>
      <p:pic>
        <p:nvPicPr>
          <p:cNvPr id="6" name="Immagine 5" descr="schema 1.PNG"/>
          <p:cNvPicPr>
            <a:picLocks noChangeAspect="1"/>
          </p:cNvPicPr>
          <p:nvPr/>
        </p:nvPicPr>
        <p:blipFill>
          <a:blip r:embed="rId2" cstate="print"/>
          <a:stretch>
            <a:fillRect/>
          </a:stretch>
        </p:blipFill>
        <p:spPr>
          <a:xfrm>
            <a:off x="0" y="857232"/>
            <a:ext cx="4372586" cy="5458587"/>
          </a:xfrm>
          <a:prstGeom prst="rect">
            <a:avLst/>
          </a:prstGeom>
        </p:spPr>
      </p:pic>
      <p:pic>
        <p:nvPicPr>
          <p:cNvPr id="7" name="Immagine 6" descr="schema 3.PNG"/>
          <p:cNvPicPr>
            <a:picLocks noChangeAspect="1"/>
          </p:cNvPicPr>
          <p:nvPr/>
        </p:nvPicPr>
        <p:blipFill>
          <a:blip r:embed="rId3" cstate="print"/>
          <a:stretch>
            <a:fillRect/>
          </a:stretch>
        </p:blipFill>
        <p:spPr>
          <a:xfrm>
            <a:off x="3628510" y="2500306"/>
            <a:ext cx="5515490" cy="383813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0"/>
            <a:ext cx="8715404" cy="1142984"/>
          </a:xfrm>
        </p:spPr>
        <p:txBody>
          <a:bodyPr>
            <a:noAutofit/>
          </a:bodyPr>
          <a:lstStyle/>
          <a:p>
            <a:r>
              <a:rPr lang="it-IT" sz="2000" dirty="0" smtClean="0"/>
              <a:t>Grafici risultato della simulazione.</a:t>
            </a:r>
            <a:br>
              <a:rPr lang="it-IT" sz="2000" dirty="0" smtClean="0"/>
            </a:br>
            <a:r>
              <a:rPr lang="it-IT" sz="2000" dirty="0" smtClean="0"/>
              <a:t>Tutte le immagini riportate fanno riferimento ad una simulazione arrestata al giorno 530</a:t>
            </a:r>
            <a:endParaRPr lang="it-IT" sz="2000" dirty="0"/>
          </a:p>
        </p:txBody>
      </p:sp>
      <p:pic>
        <p:nvPicPr>
          <p:cNvPr id="4" name="Immagine 3" descr="Concentrations_river.PNG"/>
          <p:cNvPicPr>
            <a:picLocks noChangeAspect="1"/>
          </p:cNvPicPr>
          <p:nvPr/>
        </p:nvPicPr>
        <p:blipFill>
          <a:blip r:embed="rId2" cstate="print"/>
          <a:stretch>
            <a:fillRect/>
          </a:stretch>
        </p:blipFill>
        <p:spPr>
          <a:xfrm>
            <a:off x="214282" y="1214422"/>
            <a:ext cx="4296233" cy="1979948"/>
          </a:xfrm>
          <a:prstGeom prst="rect">
            <a:avLst/>
          </a:prstGeom>
        </p:spPr>
      </p:pic>
      <p:pic>
        <p:nvPicPr>
          <p:cNvPr id="5" name="Immagine 4" descr="Sediment load river.PNG"/>
          <p:cNvPicPr>
            <a:picLocks noChangeAspect="1"/>
          </p:cNvPicPr>
          <p:nvPr/>
        </p:nvPicPr>
        <p:blipFill>
          <a:blip r:embed="rId3" cstate="print"/>
          <a:stretch>
            <a:fillRect/>
          </a:stretch>
        </p:blipFill>
        <p:spPr>
          <a:xfrm>
            <a:off x="4704939" y="1214422"/>
            <a:ext cx="4439061" cy="2514485"/>
          </a:xfrm>
          <a:prstGeom prst="rect">
            <a:avLst/>
          </a:prstGeom>
        </p:spPr>
      </p:pic>
      <p:pic>
        <p:nvPicPr>
          <p:cNvPr id="6" name="Immagine 5" descr="Contaminant load river.PNG"/>
          <p:cNvPicPr>
            <a:picLocks noChangeAspect="1"/>
          </p:cNvPicPr>
          <p:nvPr/>
        </p:nvPicPr>
        <p:blipFill>
          <a:blip r:embed="rId4" cstate="print"/>
          <a:stretch>
            <a:fillRect/>
          </a:stretch>
        </p:blipFill>
        <p:spPr>
          <a:xfrm>
            <a:off x="214283" y="3760870"/>
            <a:ext cx="4286280" cy="2721309"/>
          </a:xfrm>
          <a:prstGeom prst="rect">
            <a:avLst/>
          </a:prstGeom>
        </p:spPr>
      </p:pic>
      <p:pic>
        <p:nvPicPr>
          <p:cNvPr id="7" name="Immagine 6" descr="Rain_concentration.PNG"/>
          <p:cNvPicPr>
            <a:picLocks noChangeAspect="1"/>
          </p:cNvPicPr>
          <p:nvPr/>
        </p:nvPicPr>
        <p:blipFill>
          <a:blip r:embed="rId5" cstate="print"/>
          <a:stretch>
            <a:fillRect/>
          </a:stretch>
        </p:blipFill>
        <p:spPr>
          <a:xfrm>
            <a:off x="4564635" y="3929066"/>
            <a:ext cx="4579365" cy="250030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537</Words>
  <Application>Microsoft Office PowerPoint</Application>
  <PresentationFormat>Presentazione su schermo (4:3)</PresentationFormat>
  <Paragraphs>58</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CORSO DI MODELLISTICA E SIMULAZIONE </vt:lpstr>
      <vt:lpstr>Modello preso in esame</vt:lpstr>
      <vt:lpstr>Scopo e finalità del programma</vt:lpstr>
      <vt:lpstr>Sito di provenienza del modello</vt:lpstr>
      <vt:lpstr>Dati necessari al funzionamento del programma</vt:lpstr>
      <vt:lpstr>Specifiche hardware e software</vt:lpstr>
      <vt:lpstr>Giudizio sulla facilità di utilizzo del programma</vt:lpstr>
      <vt:lpstr>Schermate esemplificative</vt:lpstr>
      <vt:lpstr>Grafici risultato della simulazione. Tutte le immagini riportate fanno riferimento ad una simulazione arrestata al giorno 530</vt:lpstr>
      <vt:lpstr>Finestra per gestire l’avanzamento del tempo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MODELLISTICA E SIMULAZIONE</dc:title>
  <dc:creator>Lorenzo</dc:creator>
  <cp:lastModifiedBy>Giorgio Guariso</cp:lastModifiedBy>
  <cp:revision>10</cp:revision>
  <dcterms:created xsi:type="dcterms:W3CDTF">2013-05-15T14:56:43Z</dcterms:created>
  <dcterms:modified xsi:type="dcterms:W3CDTF">2013-07-02T13:13:05Z</dcterms:modified>
</cp:coreProperties>
</file>